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Neue Machina Ultra-Bold" charset="1" panose="00000900000000000000"/>
      <p:regular r:id="rId36"/>
    </p:embeddedFont>
    <p:embeddedFont>
      <p:font typeface="Montserrat Medium" charset="1" panose="000006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Italics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notesSlides/notesSlide6.xml" Type="http://schemas.openxmlformats.org/officeDocument/2006/relationships/notesSlide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kedepan akan:</a:t>
            </a:r>
          </a:p>
          <a:p>
            <a:r>
              <a:rPr lang="en-US"/>
              <a:t>- EfficientB0 - B7</a:t>
            </a:r>
          </a:p>
          <a:p>
            <a:r>
              <a:rPr lang="en-US"/>
              <a:t>- DenseNet121</a:t>
            </a:r>
          </a:p>
          <a:p>
            <a:r>
              <a:rPr lang="en-US"/>
              <a:t>- Xception</a:t>
            </a:r>
          </a:p>
          <a:p>
            <a:r>
              <a:rPr lang="en-US"/>
              <a:t>- InceptionV3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CNN pertama. Epochs = 100.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CNN pertama. Epochs = 100.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 training model transfer learning ke MobileNetV2, Epochs = 10.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png" Type="http://schemas.openxmlformats.org/officeDocument/2006/relationships/image"/><Relationship Id="rId7" Target="../embeddings/oleObject2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0.png" Type="http://schemas.openxmlformats.org/officeDocument/2006/relationships/image"/><Relationship Id="rId7" Target="../embeddings/oleObject3.bin" Type="http://schemas.openxmlformats.org/officeDocument/2006/relationships/oleObjec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https://www.kaggle.com/datasets/salmansajid05/oral-diseases/data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png" Type="http://schemas.openxmlformats.org/officeDocument/2006/relationships/image"/><Relationship Id="rId12" Target="../media/image20.jpeg" Type="http://schemas.openxmlformats.org/officeDocument/2006/relationships/image"/><Relationship Id="rId13" Target="../media/image2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4059242" y="7870844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2582" y="5943223"/>
            <a:ext cx="9302836" cy="1867812"/>
          </a:xfrm>
          <a:custGeom>
            <a:avLst/>
            <a:gdLst/>
            <a:ahLst/>
            <a:cxnLst/>
            <a:rect r="r" b="b" t="t" l="l"/>
            <a:pathLst>
              <a:path h="1867812" w="9302836">
                <a:moveTo>
                  <a:pt x="0" y="0"/>
                </a:moveTo>
                <a:lnTo>
                  <a:pt x="9302836" y="0"/>
                </a:lnTo>
                <a:lnTo>
                  <a:pt x="9302836" y="1867812"/>
                </a:lnTo>
                <a:lnTo>
                  <a:pt x="0" y="1867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93" t="-60298" r="0" b="-101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4835" y="1453555"/>
            <a:ext cx="10838330" cy="448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8"/>
              </a:lnSpc>
            </a:pPr>
            <a:r>
              <a:rPr lang="en-US" b="true" sz="8506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Oral Disease Recogntition App (TensorFlow)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2582" y="5895598"/>
            <a:ext cx="9302836" cy="18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true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Kelompok :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2440122841 - Asyam Adithakarya Erdi Pribadi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2440066121 - Nadya Yulianto</a:t>
            </a:r>
          </a:p>
          <a:p>
            <a:pPr algn="ctr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2602157415 - Juan Dion Sapulette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17388"/>
            <a:ext cx="10866351" cy="260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Membuat Deep Neural Network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643" y="2286869"/>
            <a:ext cx="7759357" cy="4234435"/>
          </a:xfrm>
          <a:custGeom>
            <a:avLst/>
            <a:gdLst/>
            <a:ahLst/>
            <a:cxnLst/>
            <a:rect r="r" b="b" t="t" l="l"/>
            <a:pathLst>
              <a:path h="4234435" w="7759357">
                <a:moveTo>
                  <a:pt x="0" y="0"/>
                </a:moveTo>
                <a:lnTo>
                  <a:pt x="7759357" y="0"/>
                </a:lnTo>
                <a:lnTo>
                  <a:pt x="7759357" y="4234434"/>
                </a:lnTo>
                <a:lnTo>
                  <a:pt x="0" y="423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8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5706" y="2250864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4"/>
                </a:lnTo>
                <a:lnTo>
                  <a:pt x="0" y="430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5706" y="2250864"/>
            <a:ext cx="7764434" cy="4270439"/>
          </a:xfrm>
          <a:custGeom>
            <a:avLst/>
            <a:gdLst/>
            <a:ahLst/>
            <a:cxnLst/>
            <a:rect r="r" b="b" t="t" l="l"/>
            <a:pathLst>
              <a:path h="4270439" w="7764434">
                <a:moveTo>
                  <a:pt x="0" y="0"/>
                </a:moveTo>
                <a:lnTo>
                  <a:pt x="7764435" y="0"/>
                </a:lnTo>
                <a:lnTo>
                  <a:pt x="7764435" y="4270439"/>
                </a:lnTo>
                <a:lnTo>
                  <a:pt x="0" y="427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76108" y="7185086"/>
            <a:ext cx="387965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CNN: 90.7%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CNN: 27.3%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1653056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Convolutional Neural Networks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643" y="2286869"/>
            <a:ext cx="7759357" cy="4234435"/>
          </a:xfrm>
          <a:custGeom>
            <a:avLst/>
            <a:gdLst/>
            <a:ahLst/>
            <a:cxnLst/>
            <a:rect r="r" b="b" t="t" l="l"/>
            <a:pathLst>
              <a:path h="4234435" w="7759357">
                <a:moveTo>
                  <a:pt x="0" y="0"/>
                </a:moveTo>
                <a:lnTo>
                  <a:pt x="7759357" y="0"/>
                </a:lnTo>
                <a:lnTo>
                  <a:pt x="7759357" y="4234434"/>
                </a:lnTo>
                <a:lnTo>
                  <a:pt x="0" y="4234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8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5706" y="2250864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4"/>
                </a:lnTo>
                <a:lnTo>
                  <a:pt x="0" y="430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25706" y="2250864"/>
            <a:ext cx="7764434" cy="4270439"/>
          </a:xfrm>
          <a:custGeom>
            <a:avLst/>
            <a:gdLst/>
            <a:ahLst/>
            <a:cxnLst/>
            <a:rect r="r" b="b" t="t" l="l"/>
            <a:pathLst>
              <a:path h="4270439" w="7764434">
                <a:moveTo>
                  <a:pt x="0" y="0"/>
                </a:moveTo>
                <a:lnTo>
                  <a:pt x="7764435" y="0"/>
                </a:lnTo>
                <a:lnTo>
                  <a:pt x="7764435" y="4270439"/>
                </a:lnTo>
                <a:lnTo>
                  <a:pt x="0" y="4270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4643" y="2286869"/>
            <a:ext cx="7759357" cy="4306443"/>
          </a:xfrm>
          <a:custGeom>
            <a:avLst/>
            <a:gdLst/>
            <a:ahLst/>
            <a:cxnLst/>
            <a:rect r="r" b="b" t="t" l="l"/>
            <a:pathLst>
              <a:path h="4306443" w="7759357">
                <a:moveTo>
                  <a:pt x="0" y="0"/>
                </a:moveTo>
                <a:lnTo>
                  <a:pt x="7759357" y="0"/>
                </a:lnTo>
                <a:lnTo>
                  <a:pt x="7759357" y="4306443"/>
                </a:lnTo>
                <a:lnTo>
                  <a:pt x="0" y="4306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25706" y="2230327"/>
            <a:ext cx="7764434" cy="4309261"/>
          </a:xfrm>
          <a:custGeom>
            <a:avLst/>
            <a:gdLst/>
            <a:ahLst/>
            <a:cxnLst/>
            <a:rect r="r" b="b" t="t" l="l"/>
            <a:pathLst>
              <a:path h="4309261" w="7764434">
                <a:moveTo>
                  <a:pt x="0" y="0"/>
                </a:moveTo>
                <a:lnTo>
                  <a:pt x="7764435" y="0"/>
                </a:lnTo>
                <a:lnTo>
                  <a:pt x="7764435" y="4309261"/>
                </a:lnTo>
                <a:lnTo>
                  <a:pt x="0" y="4309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76108" y="7185086"/>
            <a:ext cx="5459016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MobileNetV2: 92.2%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MobileNetV2: 24.7%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9491" y="923925"/>
            <a:ext cx="11653056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MobileNetV2 Transfer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9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4738836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Xception: 93.5%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Xception: 17.9%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9073237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Xception Transfer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499733"/>
            <a:ext cx="7311946" cy="4021570"/>
          </a:xfrm>
          <a:custGeom>
            <a:avLst/>
            <a:gdLst/>
            <a:ahLst/>
            <a:cxnLst/>
            <a:rect r="r" b="b" t="t" l="l"/>
            <a:pathLst>
              <a:path h="4021570" w="7311946">
                <a:moveTo>
                  <a:pt x="0" y="0"/>
                </a:moveTo>
                <a:lnTo>
                  <a:pt x="7311946" y="0"/>
                </a:lnTo>
                <a:lnTo>
                  <a:pt x="7311946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537180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DenseNet121: 93.5%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DenseNet121: 15.7%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DenseNet121 Transfer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535964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39"/>
                </a:lnTo>
                <a:lnTo>
                  <a:pt x="0" y="398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535964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499733"/>
            <a:ext cx="7311946" cy="4021570"/>
          </a:xfrm>
          <a:custGeom>
            <a:avLst/>
            <a:gdLst/>
            <a:ahLst/>
            <a:cxnLst/>
            <a:rect r="r" b="b" t="t" l="l"/>
            <a:pathLst>
              <a:path h="4021570" w="7311946">
                <a:moveTo>
                  <a:pt x="0" y="0"/>
                </a:moveTo>
                <a:lnTo>
                  <a:pt x="7311946" y="0"/>
                </a:lnTo>
                <a:lnTo>
                  <a:pt x="7311946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537180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 DenseNet121: 93.5%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 DenseNet121: 15.7%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DenseNet121 Transfer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499733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312550" cy="3985340"/>
          </a:xfrm>
          <a:custGeom>
            <a:avLst/>
            <a:gdLst/>
            <a:ahLst/>
            <a:cxnLst/>
            <a:rect r="r" b="b" t="t" l="l"/>
            <a:pathLst>
              <a:path h="3985340" w="7312550">
                <a:moveTo>
                  <a:pt x="0" y="0"/>
                </a:moveTo>
                <a:lnTo>
                  <a:pt x="7312551" y="0"/>
                </a:lnTo>
                <a:lnTo>
                  <a:pt x="7312551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499733"/>
            <a:ext cx="7312550" cy="4058465"/>
          </a:xfrm>
          <a:custGeom>
            <a:avLst/>
            <a:gdLst/>
            <a:ahLst/>
            <a:cxnLst/>
            <a:rect r="r" b="b" t="t" l="l"/>
            <a:pathLst>
              <a:path h="4058465" w="7312550">
                <a:moveTo>
                  <a:pt x="0" y="0"/>
                </a:moveTo>
                <a:lnTo>
                  <a:pt x="7312551" y="0"/>
                </a:lnTo>
                <a:lnTo>
                  <a:pt x="7312551" y="4058466"/>
                </a:lnTo>
                <a:lnTo>
                  <a:pt x="0" y="4058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93635" y="7185086"/>
            <a:ext cx="298936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Accuracy: 97.8%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Loss: 8%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YoLov11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16" y="2499733"/>
            <a:ext cx="7246072" cy="3985340"/>
          </a:xfrm>
          <a:custGeom>
            <a:avLst/>
            <a:gdLst/>
            <a:ahLst/>
            <a:cxnLst/>
            <a:rect r="r" b="b" t="t" l="l"/>
            <a:pathLst>
              <a:path h="3985340" w="7246072">
                <a:moveTo>
                  <a:pt x="0" y="0"/>
                </a:moveTo>
                <a:lnTo>
                  <a:pt x="7246073" y="0"/>
                </a:lnTo>
                <a:lnTo>
                  <a:pt x="7246073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0696" y="2499733"/>
            <a:ext cx="7312550" cy="3985340"/>
          </a:xfrm>
          <a:custGeom>
            <a:avLst/>
            <a:gdLst/>
            <a:ahLst/>
            <a:cxnLst/>
            <a:rect r="r" b="b" t="t" l="l"/>
            <a:pathLst>
              <a:path h="3985340" w="7312550">
                <a:moveTo>
                  <a:pt x="0" y="0"/>
                </a:moveTo>
                <a:lnTo>
                  <a:pt x="7312551" y="0"/>
                </a:lnTo>
                <a:lnTo>
                  <a:pt x="7312551" y="3985340"/>
                </a:lnTo>
                <a:lnTo>
                  <a:pt x="0" y="3985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81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0696" y="2499733"/>
            <a:ext cx="7312550" cy="4058465"/>
          </a:xfrm>
          <a:custGeom>
            <a:avLst/>
            <a:gdLst/>
            <a:ahLst/>
            <a:cxnLst/>
            <a:rect r="r" b="b" t="t" l="l"/>
            <a:pathLst>
              <a:path h="4058465" w="7312550">
                <a:moveTo>
                  <a:pt x="0" y="0"/>
                </a:moveTo>
                <a:lnTo>
                  <a:pt x="7312551" y="0"/>
                </a:lnTo>
                <a:lnTo>
                  <a:pt x="7312551" y="4058466"/>
                </a:lnTo>
                <a:lnTo>
                  <a:pt x="0" y="4058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2816" y="2499733"/>
            <a:ext cx="7246072" cy="4021570"/>
          </a:xfrm>
          <a:custGeom>
            <a:avLst/>
            <a:gdLst/>
            <a:ahLst/>
            <a:cxnLst/>
            <a:rect r="r" b="b" t="t" l="l"/>
            <a:pathLst>
              <a:path h="4021570" w="7246072">
                <a:moveTo>
                  <a:pt x="0" y="0"/>
                </a:moveTo>
                <a:lnTo>
                  <a:pt x="7246073" y="0"/>
                </a:lnTo>
                <a:lnTo>
                  <a:pt x="7246073" y="4021570"/>
                </a:lnTo>
                <a:lnTo>
                  <a:pt x="0" y="40215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60696" y="2499733"/>
            <a:ext cx="7312550" cy="4058465"/>
          </a:xfrm>
          <a:custGeom>
            <a:avLst/>
            <a:gdLst/>
            <a:ahLst/>
            <a:cxnLst/>
            <a:rect r="r" b="b" t="t" l="l"/>
            <a:pathLst>
              <a:path h="4058465" w="7312550">
                <a:moveTo>
                  <a:pt x="0" y="0"/>
                </a:moveTo>
                <a:lnTo>
                  <a:pt x="7312551" y="0"/>
                </a:lnTo>
                <a:lnTo>
                  <a:pt x="7312551" y="4058466"/>
                </a:lnTo>
                <a:lnTo>
                  <a:pt x="0" y="4058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93635" y="7185086"/>
            <a:ext cx="2989362" cy="13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Accuracy: 97.8%</a:t>
            </a:r>
          </a:p>
          <a:p>
            <a:pPr algn="l">
              <a:lnSpc>
                <a:spcPts val="3510"/>
              </a:lnSpc>
            </a:pPr>
            <a:r>
              <a:rPr lang="en-US" sz="2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Loss: 9%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Epochs: 100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YoLov12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083435" y="775704"/>
          <a:ext cx="6286500" cy="2095500"/>
        </p:xfrm>
        <a:graphic>
          <a:graphicData uri="http://schemas.openxmlformats.org/presentationml/2006/ole">
            <p:oleObj imgW="7543800" imgH="33528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083435" y="902202"/>
          <a:ext cx="6286500" cy="2095500"/>
        </p:xfrm>
        <a:graphic>
          <a:graphicData uri="http://schemas.openxmlformats.org/presentationml/2006/ole">
            <p:oleObj imgW="7543800" imgH="33528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99999">
            <a:off x="15864855" y="318934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9530" y="792683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980488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Pendahuluan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0371" y="2814510"/>
            <a:ext cx="13007259" cy="460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💡 </a:t>
            </a:r>
            <a:r>
              <a:rPr lang="en-US" sz="28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Apa itu oral disease recognition?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Oral disease recogntition adalah model deep learning yang sudah dikembangkan oleh para ahli gigi dan mulut untuk mendeteksi kesehatan mulut dan gigi para pasien.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💡 </a:t>
            </a:r>
            <a:r>
              <a:rPr lang="en-US" sz="28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Tujuan Kami: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Disini kami membuat aplikasi yang kegunaannya untuk memudahkan dalam deteksi macam penyakit mulut.</a:t>
            </a:r>
          </a:p>
          <a:p>
            <a:pPr algn="just">
              <a:lnSpc>
                <a:spcPts val="4057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3454" y="1977154"/>
            <a:ext cx="12761092" cy="6332692"/>
          </a:xfrm>
          <a:custGeom>
            <a:avLst/>
            <a:gdLst/>
            <a:ahLst/>
            <a:cxnLst/>
            <a:rect r="r" b="b" t="t" l="l"/>
            <a:pathLst>
              <a:path h="6332692" w="12761092">
                <a:moveTo>
                  <a:pt x="0" y="0"/>
                </a:moveTo>
                <a:lnTo>
                  <a:pt x="12761092" y="0"/>
                </a:lnTo>
                <a:lnTo>
                  <a:pt x="12761092" y="6332692"/>
                </a:lnTo>
                <a:lnTo>
                  <a:pt x="0" y="6332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8314" y="2159217"/>
            <a:ext cx="7971373" cy="5968565"/>
          </a:xfrm>
          <a:custGeom>
            <a:avLst/>
            <a:gdLst/>
            <a:ahLst/>
            <a:cxnLst/>
            <a:rect r="r" b="b" t="t" l="l"/>
            <a:pathLst>
              <a:path h="5968565" w="7971373">
                <a:moveTo>
                  <a:pt x="0" y="0"/>
                </a:moveTo>
                <a:lnTo>
                  <a:pt x="7971372" y="0"/>
                </a:lnTo>
                <a:lnTo>
                  <a:pt x="7971372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2521" y="482970"/>
            <a:ext cx="7736479" cy="9321060"/>
          </a:xfrm>
          <a:custGeom>
            <a:avLst/>
            <a:gdLst/>
            <a:ahLst/>
            <a:cxnLst/>
            <a:rect r="r" b="b" t="t" l="l"/>
            <a:pathLst>
              <a:path h="9321060" w="7736479">
                <a:moveTo>
                  <a:pt x="0" y="0"/>
                </a:moveTo>
                <a:lnTo>
                  <a:pt x="7736480" y="0"/>
                </a:lnTo>
                <a:lnTo>
                  <a:pt x="7736480" y="9321060"/>
                </a:lnTo>
                <a:lnTo>
                  <a:pt x="0" y="9321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482" y="745444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Model Flow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85053" y="3321239"/>
            <a:ext cx="11517894" cy="3644521"/>
          </a:xfrm>
          <a:custGeom>
            <a:avLst/>
            <a:gdLst/>
            <a:ahLst/>
            <a:cxnLst/>
            <a:rect r="r" b="b" t="t" l="l"/>
            <a:pathLst>
              <a:path h="3644521" w="11517894">
                <a:moveTo>
                  <a:pt x="0" y="0"/>
                </a:moveTo>
                <a:lnTo>
                  <a:pt x="11517894" y="0"/>
                </a:lnTo>
                <a:lnTo>
                  <a:pt x="11517894" y="3644522"/>
                </a:lnTo>
                <a:lnTo>
                  <a:pt x="0" y="3644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649" r="0" b="-1243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Pre-processing Data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Splitting Data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83380" y="977218"/>
            <a:ext cx="11313822" cy="83765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60002" y="8786166"/>
            <a:ext cx="4299298" cy="5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data per kelas: 110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9491" y="3896830"/>
            <a:ext cx="11301259" cy="2493340"/>
          </a:xfrm>
          <a:custGeom>
            <a:avLst/>
            <a:gdLst/>
            <a:ahLst/>
            <a:cxnLst/>
            <a:rect r="r" b="b" t="t" l="l"/>
            <a:pathLst>
              <a:path h="2493340" w="11301259">
                <a:moveTo>
                  <a:pt x="0" y="0"/>
                </a:moveTo>
                <a:lnTo>
                  <a:pt x="11301259" y="0"/>
                </a:lnTo>
                <a:lnTo>
                  <a:pt x="11301259" y="2493340"/>
                </a:lnTo>
                <a:lnTo>
                  <a:pt x="0" y="2493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Augmentasi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50555" y="3763480"/>
            <a:ext cx="4299298" cy="243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Flip “Horizontal”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Zoom 0 - 20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*Contrast 0 - 40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Brightness 0 - 20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9491" y="923925"/>
            <a:ext cx="10379270" cy="8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183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Set Confusion Matix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2236598" y="2674550"/>
          <a:ext cx="8801100" cy="3352800"/>
        </p:xfrm>
        <a:graphic>
          <a:graphicData uri="http://schemas.openxmlformats.org/presentationml/2006/ole">
            <p:oleObj imgW="10553700" imgH="51054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697750" y="8685454"/>
            <a:ext cx="10561550" cy="5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 MobileNetV2 sebagai transfer model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163096"/>
            <a:ext cx="6368906" cy="3960809"/>
          </a:xfrm>
          <a:custGeom>
            <a:avLst/>
            <a:gdLst/>
            <a:ahLst/>
            <a:cxnLst/>
            <a:rect r="r" b="b" t="t" l="l"/>
            <a:pathLst>
              <a:path h="3960809" w="6368906">
                <a:moveTo>
                  <a:pt x="0" y="0"/>
                </a:moveTo>
                <a:lnTo>
                  <a:pt x="6368906" y="0"/>
                </a:lnTo>
                <a:lnTo>
                  <a:pt x="6368906" y="3960808"/>
                </a:lnTo>
                <a:lnTo>
                  <a:pt x="0" y="3960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38308" y="2955353"/>
            <a:ext cx="9620992" cy="4376294"/>
          </a:xfrm>
          <a:custGeom>
            <a:avLst/>
            <a:gdLst/>
            <a:ahLst/>
            <a:cxnLst/>
            <a:rect r="r" b="b" t="t" l="l"/>
            <a:pathLst>
              <a:path h="4376294" w="9620992">
                <a:moveTo>
                  <a:pt x="0" y="0"/>
                </a:moveTo>
                <a:lnTo>
                  <a:pt x="9620992" y="0"/>
                </a:lnTo>
                <a:lnTo>
                  <a:pt x="9620992" y="4376294"/>
                </a:lnTo>
                <a:lnTo>
                  <a:pt x="0" y="4376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555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57597" y="1865082"/>
            <a:ext cx="9972805" cy="4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b="true" sz="2738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Example: pest8.jpg (Dental Caries/ Gigi Berlubang)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1854" y="1067720"/>
            <a:ext cx="15284293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Software Quality (PEMAECS)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9491" y="2496914"/>
            <a:ext cx="13169187" cy="75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Kinerja Software sangat bergantung pada efisiensi pemrosesan video dan inferensi model AI. Optimasi TensorFlow membantu meningkatkan performa di perangkat.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Extensibility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arsitektur aplikasi modular, fitur baru bisa ditambahkan dengan mudah, misalnya dukungan untuk mengetahui penyakit tambahan atau komplikasi secara bersamaan penyakit mulut.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Maintainability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kode modular terdokumentasi dengan baik dan mengikuti best practice (misalnya struktur kode yang bersih), pemeliharaan akan lebih mudah. Penggunaan versi terkontrol pada pustaka (misalnya TensorFlow) membantu menghindari konflik kompatibilitas.</a:t>
            </a:r>
          </a:p>
          <a:p>
            <a:pPr algn="just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9407" y="971550"/>
            <a:ext cx="13169187" cy="907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Availability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aplikasi berbasis web atau cloud, uptime bisa tinggi dengan infrastruktur server yang andal. Dan tersedia 24 Jam dengan infrastruktur cloud.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Ease of Use: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UI harus intuitif agar pengguna mudah memahami cara kerja aplikasi. Proses input photo harus sederhana dan mendukung berbagai format file atau langsung dari kamera.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Consistency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Membuat UI/UX yang harus seragam di seluruh halaman aplikasi. Dan model AI harus menghasilkan prediksi yang konsisten dalam berbagai kondisi pencahayaan dan rangka dari mulut.</a:t>
            </a:r>
          </a:p>
          <a:p>
            <a:pPr algn="just">
              <a:lnSpc>
                <a:spcPts val="4041"/>
              </a:lnSpc>
            </a:pP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Jika ingin diperluas ke lebih banyak pengguna, solusi cloud atau server-side inference bisa dipertimbangkan. Penggunaan IoT juga bisa dikembangkan untuk membantu deep learning ini.</a:t>
            </a:r>
          </a:p>
          <a:p>
            <a:pPr algn="just">
              <a:lnSpc>
                <a:spcPts val="40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3156" y="-204234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3243" y="142571"/>
            <a:ext cx="5896094" cy="4576843"/>
          </a:xfrm>
          <a:custGeom>
            <a:avLst/>
            <a:gdLst/>
            <a:ahLst/>
            <a:cxnLst/>
            <a:rect r="r" b="b" t="t" l="l"/>
            <a:pathLst>
              <a:path h="4576843" w="5896094">
                <a:moveTo>
                  <a:pt x="0" y="0"/>
                </a:moveTo>
                <a:lnTo>
                  <a:pt x="5896095" y="0"/>
                </a:lnTo>
                <a:lnTo>
                  <a:pt x="5896095" y="4576843"/>
                </a:lnTo>
                <a:lnTo>
                  <a:pt x="0" y="4576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662" y="3698212"/>
            <a:ext cx="17590675" cy="454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503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Metode yang Digunakan: Waterfall.</a:t>
            </a:r>
          </a:p>
          <a:p>
            <a:pPr algn="l" marL="623204" indent="-311602" lvl="1">
              <a:lnSpc>
                <a:spcPts val="4503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Alasan: 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Analisis Kebutuhan: Mengumpulkan dataset dari Kaggle yang berisi penyakit mulut.</a:t>
            </a:r>
          </a:p>
          <a:p>
            <a:pPr algn="l">
              <a:lnSpc>
                <a:spcPts val="4503"/>
              </a:lnSpc>
            </a:pPr>
            <a:r>
              <a:rPr lang="en-US" sz="288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 (</a:t>
            </a:r>
            <a:r>
              <a:rPr lang="en-US" sz="2886" i="true" u="sng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  <a:hlinkClick r:id="rId9" tooltip="https://www.kaggle.com/datasets/salmansajid05/oral-diseases/data"/>
              </a:rPr>
              <a:t>https://drive.usercontent.google.com/download?id=1YlvpDLix3S-U8fd gqRwPcWXAXm8JwjL</a:t>
            </a:r>
            <a:r>
              <a:rPr lang="en-US" sz="288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)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Desain Sistem: Membuat arsitektur model basis CNN + MobileNetV2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Implementasi: Menggunakan TensorFlow Python untuk model dan app.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Pengujian: Evaluasi model menggunakan metrik akurasi dan validasi dataset.</a:t>
            </a:r>
          </a:p>
          <a:p>
            <a:pPr algn="l">
              <a:lnSpc>
                <a:spcPts val="4503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- Pemeliharaan: Perbaikan model berdasarkan feedback dan dataset tambahan.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7381" y="1986781"/>
            <a:ext cx="677769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Metodologi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9239" y="42006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Terima Kasih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623" y="-204234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0285" y="1721188"/>
            <a:ext cx="1064742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Arsitektur Model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469" y="3705008"/>
            <a:ext cx="18115257" cy="23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820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Deep Learning:</a:t>
            </a:r>
          </a:p>
          <a:p>
            <a:pPr algn="l">
              <a:lnSpc>
                <a:spcPts val="4820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CNN(Conv3D) -&gt; untuk ekstraksi fitur otomatis dari gambar.</a:t>
            </a:r>
          </a:p>
          <a:p>
            <a:pPr algn="l">
              <a:lnSpc>
                <a:spcPts val="4820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- MobileNetV2-&gt; untuk meningkatkan akurasi dengan model yang sudah dilatih sebelumnya.</a:t>
            </a:r>
          </a:p>
          <a:p>
            <a:pPr algn="l" marL="623204" indent="-311602" lvl="1">
              <a:lnSpc>
                <a:spcPts val="4820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Pipeline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357169" y="888198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9407" y="595111"/>
            <a:ext cx="10647429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Metode: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283" y="2005831"/>
            <a:ext cx="15858495" cy="646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5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Pembuatan deep learning menggunakan Computational Neural Network (CNN).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Tensorflow = Library deep learning untuk membangun dan melatih model AI yang kami gunakan.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openCV2 = Untuk membaca dan memproses video frame-by-frame.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Numpy = Library untuk komputasi numerik.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Imageio = Digunakan untuk membaca/menulis file gambar dan video dalam berbagai format.</a:t>
            </a:r>
          </a:p>
          <a:p>
            <a:pPr algn="just" marL="623204" indent="-311602" lvl="1">
              <a:lnSpc>
                <a:spcPts val="4705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Pyplot = Library visualisasi untuk menampilkan gambar, grafik, atau hasil training model.</a:t>
            </a:r>
          </a:p>
          <a:p>
            <a:pPr algn="just">
              <a:lnSpc>
                <a:spcPts val="4705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Kami juga membuat physical device untuk training menggunakan GPU agar proses training lebih lancar.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060446" cy="2706964"/>
          </a:xfrm>
          <a:custGeom>
            <a:avLst/>
            <a:gdLst/>
            <a:ahLst/>
            <a:cxnLst/>
            <a:rect r="r" b="b" t="t" l="l"/>
            <a:pathLst>
              <a:path h="2706964" w="4060446">
                <a:moveTo>
                  <a:pt x="0" y="0"/>
                </a:moveTo>
                <a:lnTo>
                  <a:pt x="4060446" y="0"/>
                </a:lnTo>
                <a:lnTo>
                  <a:pt x="4060446" y="2706964"/>
                </a:lnTo>
                <a:lnTo>
                  <a:pt x="0" y="2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1297" y="983333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69" t="0" r="-326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92711" y="983333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9263" r="0" b="-192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790362"/>
            <a:ext cx="4060446" cy="2706964"/>
          </a:xfrm>
          <a:custGeom>
            <a:avLst/>
            <a:gdLst/>
            <a:ahLst/>
            <a:cxnLst/>
            <a:rect r="r" b="b" t="t" l="l"/>
            <a:pathLst>
              <a:path h="2706964" w="4060446">
                <a:moveTo>
                  <a:pt x="0" y="0"/>
                </a:moveTo>
                <a:lnTo>
                  <a:pt x="4060446" y="0"/>
                </a:lnTo>
                <a:lnTo>
                  <a:pt x="4060446" y="2706963"/>
                </a:lnTo>
                <a:lnTo>
                  <a:pt x="0" y="2706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6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41297" y="4741277"/>
            <a:ext cx="4155132" cy="2752331"/>
          </a:xfrm>
          <a:custGeom>
            <a:avLst/>
            <a:gdLst/>
            <a:ahLst/>
            <a:cxnLst/>
            <a:rect r="r" b="b" t="t" l="l"/>
            <a:pathLst>
              <a:path h="2752331" w="4155132">
                <a:moveTo>
                  <a:pt x="0" y="0"/>
                </a:moveTo>
                <a:lnTo>
                  <a:pt x="4155133" y="0"/>
                </a:lnTo>
                <a:lnTo>
                  <a:pt x="4155133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2711" y="4741277"/>
            <a:ext cx="4056064" cy="2752331"/>
          </a:xfrm>
          <a:custGeom>
            <a:avLst/>
            <a:gdLst/>
            <a:ahLst/>
            <a:cxnLst/>
            <a:rect r="r" b="b" t="t" l="l"/>
            <a:pathLst>
              <a:path h="2752331" w="4056064">
                <a:moveTo>
                  <a:pt x="0" y="0"/>
                </a:moveTo>
                <a:lnTo>
                  <a:pt x="4056064" y="0"/>
                </a:lnTo>
                <a:lnTo>
                  <a:pt x="4056064" y="2752331"/>
                </a:lnTo>
                <a:lnTo>
                  <a:pt x="0" y="27523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531" t="0" r="-85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7317" y="3668989"/>
            <a:ext cx="160321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Calculus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8112" y="3668989"/>
            <a:ext cx="202243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Gingivitis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8288" y="3668989"/>
            <a:ext cx="2344911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Caries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6777" y="7430650"/>
            <a:ext cx="2264292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Hypodontia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8112" y="7426933"/>
            <a:ext cx="2022433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Sariawan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89536" y="7430650"/>
            <a:ext cx="3662414" cy="44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Tooth Discorolation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90454" y="8820118"/>
            <a:ext cx="3882777" cy="44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Total:  440 Files/Data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9189" y="9191625"/>
            <a:ext cx="1404045" cy="44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50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Class: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318896"/>
            <a:ext cx="10866351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ML Dev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6958" y="1740977"/>
            <a:ext cx="14222342" cy="751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Requirement: Gambar/image penyakit mulut dengan jenis-jenis berbeda.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Menggunakan dataset dari kagle atau dermnetnz.com untuk mendapatkan data.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Cleaning: Menyisipkan data yang tidak bisa/layak digunakan untuk training model.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Labelling: Dijadikan 8 kelas yaitu, 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Engineering: Melakukan augmentasi data seperti random.zoom, random.size, random.contras, random.flip, random.brigthness, dan lainnya.</a:t>
            </a:r>
          </a:p>
          <a:p>
            <a:pPr algn="l" marL="623204" indent="-311602" lvl="1">
              <a:lnSpc>
                <a:spcPts val="4647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Training: Melakukan training dengan keras tensorflow. Sebanyak 100 Epochs (Total) yang dilakukan pada CNN model. Lalu, untuk model transfer (MobileNetV2) dengan 20 Epochs.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17388"/>
            <a:ext cx="12615342" cy="127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Functionality Gained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816" y="2479822"/>
            <a:ext cx="15596484" cy="56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Classification  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mendeteksi jenis penyakit mulut berdasarkan data input (gambar, gejala, hasil medis).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Prediction 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memprediksi perkembangan penyakit atau risiko di masa depan.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Information Extraction and Annotation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mengekstrak informasi penting dari data pasien, seperti rekam medis, deskripsi gejala, atau laporan laboratorium.  </a:t>
            </a:r>
          </a:p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Recommendation</a:t>
            </a:r>
          </a:p>
          <a:p>
            <a:pPr algn="just" marL="623204" indent="-311602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merekomendasikan perawatan atau tindakan medis berdasarkan kondisi pasien.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3733" y="-506725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52130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2977" y="-33428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53174">
            <a:off x="-913844" y="9024752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9491" y="1326913"/>
            <a:ext cx="14665234" cy="11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8"/>
              </a:lnSpc>
            </a:pPr>
            <a:r>
              <a:rPr lang="en-US" sz="648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Summary of ML/AI Capabilities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9491" y="2441965"/>
            <a:ext cx="14699893" cy="676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VISION (understanding images)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odel akan melakukan image understanding dari foto gigi/mulut pasien untuk mengenali tanda-tanda penyakit.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 CLASSIFICATION (predicting a category for a data point)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enentukan apakah pasien sehat, karies, gingivitis, periodontitis, dll.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RECOMMENDATION(predicting user’s preferences)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ipakai untuk memberi rekomendasi perawatan atau saran kebiasaan berdasarkan kondisi pasien (misal: "gunakan mouthwash antibakteri").</a:t>
            </a:r>
          </a:p>
          <a:p>
            <a:pPr algn="just">
              <a:lnSpc>
                <a:spcPts val="4878"/>
              </a:lnSpc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SUPERVISED LEARNING (learning on labeled data)  </a:t>
            </a:r>
          </a:p>
          <a:p>
            <a:pPr algn="just" marL="623204" indent="-311602" lvl="1">
              <a:lnSpc>
                <a:spcPts val="4878"/>
              </a:lnSpc>
              <a:buFont typeface="Arial"/>
              <a:buChar char="•"/>
            </a:pPr>
            <a:r>
              <a:rPr lang="en-US" sz="28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butuh data berlabel seperti gambar + label ("Healthy", "Caries") untuk belajar.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DAGf_pViNxA</dc:identifier>
  <dcterms:modified xsi:type="dcterms:W3CDTF">2011-08-01T06:04:30Z</dcterms:modified>
  <cp:revision>1</cp:revision>
  <dc:title>Lip Reading App</dc:title>
</cp:coreProperties>
</file>